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556" r:id="rId3"/>
    <p:sldId id="350" r:id="rId4"/>
    <p:sldId id="542" r:id="rId5"/>
    <p:sldId id="544" r:id="rId6"/>
    <p:sldId id="548" r:id="rId7"/>
    <p:sldId id="549" r:id="rId8"/>
    <p:sldId id="540" r:id="rId9"/>
    <p:sldId id="645" r:id="rId10"/>
    <p:sldId id="580" r:id="rId11"/>
    <p:sldId id="590" r:id="rId12"/>
    <p:sldId id="591" r:id="rId13"/>
    <p:sldId id="592" r:id="rId14"/>
    <p:sldId id="593" r:id="rId15"/>
    <p:sldId id="600" r:id="rId16"/>
    <p:sldId id="594" r:id="rId17"/>
    <p:sldId id="646" r:id="rId18"/>
    <p:sldId id="596" r:id="rId19"/>
    <p:sldId id="597" r:id="rId20"/>
    <p:sldId id="598" r:id="rId21"/>
    <p:sldId id="582" r:id="rId22"/>
    <p:sldId id="570" r:id="rId23"/>
    <p:sldId id="569" r:id="rId24"/>
    <p:sldId id="571" r:id="rId25"/>
    <p:sldId id="572" r:id="rId26"/>
    <p:sldId id="573" r:id="rId27"/>
    <p:sldId id="574" r:id="rId28"/>
    <p:sldId id="575" r:id="rId29"/>
    <p:sldId id="577" r:id="rId30"/>
    <p:sldId id="576" r:id="rId31"/>
    <p:sldId id="589" r:id="rId32"/>
    <p:sldId id="588" r:id="rId33"/>
    <p:sldId id="584" r:id="rId34"/>
    <p:sldId id="644" r:id="rId35"/>
    <p:sldId id="585" r:id="rId36"/>
    <p:sldId id="586" r:id="rId37"/>
    <p:sldId id="602" r:id="rId38"/>
    <p:sldId id="603" r:id="rId39"/>
    <p:sldId id="587" r:id="rId40"/>
    <p:sldId id="604" r:id="rId41"/>
    <p:sldId id="605" r:id="rId42"/>
    <p:sldId id="634" r:id="rId43"/>
    <p:sldId id="635" r:id="rId44"/>
    <p:sldId id="639" r:id="rId45"/>
    <p:sldId id="640" r:id="rId46"/>
    <p:sldId id="641" r:id="rId47"/>
    <p:sldId id="642" r:id="rId48"/>
    <p:sldId id="643" r:id="rId49"/>
    <p:sldId id="636" r:id="rId50"/>
    <p:sldId id="637" r:id="rId51"/>
    <p:sldId id="63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580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736" y="168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6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2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tiff"/><Relationship Id="rId7" Type="http://schemas.openxmlformats.org/officeDocument/2006/relationships/image" Target="../media/image25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19.tiff"/><Relationship Id="rId4" Type="http://schemas.openxmlformats.org/officeDocument/2006/relationships/image" Target="../media/image3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1.tiff"/><Relationship Id="rId7" Type="http://schemas.openxmlformats.org/officeDocument/2006/relationships/image" Target="../media/image3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22.tif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0.tiff"/><Relationship Id="rId7" Type="http://schemas.openxmlformats.org/officeDocument/2006/relationships/image" Target="../media/image22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5" Type="http://schemas.openxmlformats.org/officeDocument/2006/relationships/image" Target="../media/image21.tiff"/><Relationship Id="rId4" Type="http://schemas.openxmlformats.org/officeDocument/2006/relationships/image" Target="../media/image7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8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Chien-Ju</a:t>
            </a:r>
            <a:r>
              <a:rPr lang="en-US" sz="3600" dirty="0"/>
              <a:t>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7C77-F6A8-FB46-A13C-C9643024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Will this patient have a heart attack within the next year?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outputs a value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Interpreting it as the </a:t>
                </a:r>
                <a:r>
                  <a:rPr lang="en-US" dirty="0">
                    <a:solidFill>
                      <a:schemeClr val="accent2"/>
                    </a:solidFill>
                  </a:rPr>
                  <a:t>probability of yes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BC75469-E301-3042-91F7-28234270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80" y="2450208"/>
            <a:ext cx="3228336" cy="2336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BAE49-6819-6C41-A037-F4B8647EE118}"/>
              </a:ext>
            </a:extLst>
          </p:cNvPr>
          <p:cNvSpPr/>
          <p:nvPr/>
        </p:nvSpPr>
        <p:spPr>
          <a:xfrm>
            <a:off x="5165967" y="292610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Classification: Yes/No</a:t>
            </a:r>
          </a:p>
          <a:p>
            <a:endParaRPr lang="en-US" sz="2800" dirty="0"/>
          </a:p>
          <a:p>
            <a:r>
              <a:rPr lang="en-US" sz="2800" dirty="0"/>
              <a:t>Logistic regression: Probability of Yes</a:t>
            </a:r>
          </a:p>
        </p:txBody>
      </p:sp>
    </p:spTree>
    <p:extLst>
      <p:ext uri="{BB962C8B-B14F-4D97-AF65-F5344CB8AC3E}">
        <p14:creationId xmlns:p14="http://schemas.microsoft.com/office/powerpoint/2010/main" val="3565803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1AB-884E-0048-A478-C1C9C552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500" b="0" dirty="0"/>
              </a:p>
              <a:p>
                <a:pPr lvl="1"/>
                <a:r>
                  <a:rPr lang="en-US" b="0" dirty="0"/>
                  <a:t>Want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map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(−∞,∞)</m:t>
                    </m:r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A sigmoid function (”S”-shaped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0.5       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Useful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2774" t="-3779" b="-47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D04DFA-2D7D-934D-8C15-069DC65B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985" y="4001294"/>
            <a:ext cx="3756959" cy="22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27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634F-3D58-0247-8CEA-84CA37A7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Dataset do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are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Ideally, we want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to be the probability value</a:t>
                </a:r>
              </a:p>
              <a:p>
                <a:pPr lvl="1"/>
                <a:r>
                  <a:rPr lang="en-US" dirty="0"/>
                  <a:t>In practice, we </a:t>
                </a:r>
                <a:r>
                  <a:rPr lang="en-US" dirty="0">
                    <a:solidFill>
                      <a:srgbClr val="C00000"/>
                    </a:solidFill>
                  </a:rPr>
                  <a:t>cannot measure a probability</a:t>
                </a:r>
              </a:p>
              <a:p>
                <a:pPr lvl="1"/>
                <a:r>
                  <a:rPr lang="en-US" dirty="0"/>
                  <a:t>We can only see the occurrence of an event and infer the probability</a:t>
                </a:r>
              </a:p>
              <a:p>
                <a:pPr lvl="1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(We often only observe whether the person had heart attack, we don’t observe the “probability”)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Need to address the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the 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7DE3C9-4CE9-2343-9805-22A6863C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464" y="1453790"/>
            <a:ext cx="2436184" cy="1763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/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  <a:blipFill>
                <a:blip r:embed="rId4"/>
                <a:stretch>
                  <a:fillRect t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34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Error Measure: Quantifying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800" dirty="0"/>
              </a:p>
              <a:p>
                <a:pPr lvl="1"/>
                <a:r>
                  <a:rPr lang="en-US" b="0" dirty="0"/>
                  <a:t>Another way to write it: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do we define the error measure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Ideally, we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meaningful</a:t>
                </a:r>
              </a:p>
              <a:p>
                <a:pPr lvl="2"/>
                <a:r>
                  <a:rPr lang="en-US" dirty="0"/>
                  <a:t>Binary error for classification: tell us the number of mistakes we make</a:t>
                </a:r>
              </a:p>
              <a:p>
                <a:pPr lvl="2"/>
                <a:r>
                  <a:rPr lang="en-US" dirty="0"/>
                  <a:t>Squared error for regression: the error minimizer is the ”mean (average)”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We also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easy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546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/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Side note: 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You probably can guess why the property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might be helpful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95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It looks complicated, but</a:t>
                </a:r>
              </a:p>
              <a:p>
                <a:pPr lvl="1"/>
                <a:r>
                  <a:rPr lang="en-US" dirty="0"/>
                  <a:t>It has nice interpretations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(min error =&gt; max likelihood)</a:t>
                </a:r>
              </a:p>
              <a:p>
                <a:pPr lvl="1"/>
                <a:r>
                  <a:rPr lang="en-US" dirty="0"/>
                  <a:t>It is easy to optimize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(continuous, differentiable, convex)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06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954F-5568-8B4D-8A9E-BD5DC152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743044"/>
          </a:xfrm>
        </p:spPr>
        <p:txBody>
          <a:bodyPr>
            <a:norm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Minimizing Cross Entropy Error 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Maximizing Likelihood</a:t>
            </a:r>
          </a:p>
        </p:txBody>
      </p:sp>
      <p:sp>
        <p:nvSpPr>
          <p:cNvPr id="5" name="Equal 4">
            <a:extLst>
              <a:ext uri="{FF2B5EF4-FFF2-40B4-BE49-F238E27FC236}">
                <a16:creationId xmlns:a16="http://schemas.microsoft.com/office/drawing/2014/main" id="{79276401-B9B3-8142-8DD9-702A5B2502E1}"/>
              </a:ext>
            </a:extLst>
          </p:cNvPr>
          <p:cNvSpPr/>
          <p:nvPr/>
        </p:nvSpPr>
        <p:spPr>
          <a:xfrm rot="5400000">
            <a:off x="5499847" y="3745987"/>
            <a:ext cx="988359" cy="6589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19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0200"/>
                <a:ext cx="10744200" cy="520903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(i.e.,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the target function)</a:t>
                </a:r>
              </a:p>
              <a:p>
                <a:pPr lvl="1"/>
                <a:endParaRPr lang="en-US" sz="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Maximum likelihood estimation (MLE)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Sidenote: Two different concepts in ML</a:t>
                </a:r>
              </a:p>
              <a:p>
                <a:pPr lvl="1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this course]</a:t>
                </a:r>
              </a:p>
              <a:p>
                <a:pPr lvl="1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Bayesian machine learning: More in 515T]</a:t>
                </a:r>
              </a:p>
              <a:p>
                <a:pPr lvl="1"/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Connection: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endParaRPr lang="en-US" sz="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rior</m:t>
                    </m:r>
                    <m:func>
                      <m:func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the additional assumption Bayesian ML makes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0200"/>
                <a:ext cx="10744200" cy="5209031"/>
              </a:xfrm>
              <a:blipFill>
                <a:blip r:embed="rId2"/>
                <a:stretch>
                  <a:fillRect l="-945" t="-2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40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910" y="0"/>
            <a:ext cx="3761090" cy="32897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Down the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7365772" y="5264007"/>
            <a:ext cx="340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(Assumption of independent data)</a:t>
            </a:r>
          </a:p>
        </p:txBody>
      </p:sp>
    </p:spTree>
    <p:extLst>
      <p:ext uri="{BB962C8B-B14F-4D97-AF65-F5344CB8AC3E}">
        <p14:creationId xmlns:p14="http://schemas.microsoft.com/office/powerpoint/2010/main" val="355611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2616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65685" y="2575459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2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21488" y="6081145"/>
            <a:ext cx="3321856" cy="659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39623" b="-2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4672" cy="45690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HW1: Due Sep 23</a:t>
            </a:r>
          </a:p>
          <a:p>
            <a:pPr lvl="1"/>
            <a:r>
              <a:rPr lang="en-US" dirty="0"/>
              <a:t>Reserve time if you have never used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Check that submission is readable (if you scan your handwriting)</a:t>
            </a:r>
          </a:p>
          <a:p>
            <a:pPr lvl="1"/>
            <a:r>
              <a:rPr lang="en-US" b="1" u="sng" dirty="0">
                <a:solidFill>
                  <a:schemeClr val="accent1"/>
                </a:solidFill>
              </a:rPr>
              <a:t>Correctly assign pages</a:t>
            </a:r>
            <a:r>
              <a:rPr lang="en-US" b="1" dirty="0"/>
              <a:t> </a:t>
            </a:r>
            <a:r>
              <a:rPr lang="en-US" dirty="0"/>
              <a:t>to each problem (you won’t get points otherwise)</a:t>
            </a:r>
          </a:p>
          <a:p>
            <a:pPr lvl="1"/>
            <a:endParaRPr lang="en-US" dirty="0"/>
          </a:p>
          <a:p>
            <a:r>
              <a:rPr lang="en-US" dirty="0"/>
              <a:t>HW2: Will be announce later today or tomorrow</a:t>
            </a:r>
          </a:p>
          <a:p>
            <a:pPr lvl="1"/>
            <a:r>
              <a:rPr lang="en-US" dirty="0"/>
              <a:t>Expect roughly two weeks to work on it</a:t>
            </a:r>
          </a:p>
          <a:p>
            <a:endParaRPr lang="en-US" dirty="0"/>
          </a:p>
          <a:p>
            <a:r>
              <a:rPr lang="en-US" dirty="0"/>
              <a:t>Exam dates</a:t>
            </a:r>
          </a:p>
          <a:p>
            <a:pPr lvl="1"/>
            <a:r>
              <a:rPr lang="en-US" dirty="0"/>
              <a:t>Exam 1: October 27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We expect to finish the content for exam1 several lectures before the exam.</a:t>
            </a:r>
          </a:p>
          <a:p>
            <a:pPr lvl="1"/>
            <a:r>
              <a:rPr lang="en-US" dirty="0"/>
              <a:t>Exam 2: December 8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6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76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9FCC-7C33-EF4A-958C-4E3EC663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BD97B-3AF2-4442-87C3-7602184A48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how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Set a cutoff probability </a:t>
                </a:r>
                <a:r>
                  <a:rPr lang="en-US" dirty="0">
                    <a:solidFill>
                      <a:schemeClr val="accent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(e.g., </a:t>
                </a:r>
                <a:r>
                  <a:rPr lang="en-US" dirty="0">
                    <a:solidFill>
                      <a:schemeClr val="accent1"/>
                    </a:solidFill>
                  </a:rPr>
                  <a:t>50%</a:t>
                </a:r>
                <a:r>
                  <a:rPr lang="en-US" dirty="0"/>
                  <a:t>). </a:t>
                </a:r>
              </a:p>
              <a:p>
                <a:pPr lvl="1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1200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50</a:t>
                </a:r>
                <a:r>
                  <a:rPr lang="en-US" dirty="0"/>
                  <a:t> (a common choice)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Equivalent to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as the linear classification hypothesis, </a:t>
                </a:r>
                <a:br>
                  <a:rPr lang="en-US" dirty="0"/>
                </a:br>
                <a:r>
                  <a:rPr lang="en-US" dirty="0"/>
                  <a:t>i.e.,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BD97B-3AF2-4442-87C3-7602184A48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62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866D-7EBA-EB4B-8480-0405B75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5170D-AB2F-074D-B904-13F33FA9A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general optimization technique</a:t>
            </a:r>
          </a:p>
        </p:txBody>
      </p:sp>
    </p:spTree>
    <p:extLst>
      <p:ext uri="{BB962C8B-B14F-4D97-AF65-F5344CB8AC3E}">
        <p14:creationId xmlns:p14="http://schemas.microsoft.com/office/powerpoint/2010/main" val="1560806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68B8-5A66-D14C-8584-C25BFB37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6940F-C3AB-F240-8BDD-8C4925A2C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5457" cy="4351338"/>
          </a:xfrm>
        </p:spPr>
        <p:txBody>
          <a:bodyPr/>
          <a:lstStyle/>
          <a:p>
            <a:r>
              <a:rPr lang="en-US" dirty="0"/>
              <a:t>A technique for optimizing functions that </a:t>
            </a:r>
            <a:r>
              <a:rPr lang="en-US" dirty="0">
                <a:solidFill>
                  <a:schemeClr val="accent2"/>
                </a:solidFill>
              </a:rPr>
              <a:t>gradients exist everywhere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D61D2C-BB27-6A43-B723-69B059D1ED44}"/>
              </a:ext>
            </a:extLst>
          </p:cNvPr>
          <p:cNvSpPr/>
          <p:nvPr/>
        </p:nvSpPr>
        <p:spPr>
          <a:xfrm>
            <a:off x="1358253" y="2614060"/>
            <a:ext cx="3345628" cy="333955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42626B-8F6A-6F4D-BF54-F525F01574A2}"/>
              </a:ext>
            </a:extLst>
          </p:cNvPr>
          <p:cNvSpPr/>
          <p:nvPr/>
        </p:nvSpPr>
        <p:spPr>
          <a:xfrm>
            <a:off x="2166113" y="3466475"/>
            <a:ext cx="149901" cy="149902"/>
          </a:xfrm>
          <a:prstGeom prst="ellipse">
            <a:avLst/>
          </a:prstGeom>
          <a:solidFill>
            <a:schemeClr val="accent6">
              <a:shade val="80000"/>
              <a:satMod val="15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6886163-2033-454C-B990-F0C4F1F46A2A}"/>
              </a:ext>
            </a:extLst>
          </p:cNvPr>
          <p:cNvSpPr/>
          <p:nvPr/>
        </p:nvSpPr>
        <p:spPr>
          <a:xfrm>
            <a:off x="1358253" y="2799799"/>
            <a:ext cx="3345628" cy="2968080"/>
          </a:xfrm>
          <a:custGeom>
            <a:avLst/>
            <a:gdLst>
              <a:gd name="connsiteX0" fmla="*/ 0 w 3342807"/>
              <a:gd name="connsiteY0" fmla="*/ 1470286 h 2632964"/>
              <a:gd name="connsiteX1" fmla="*/ 689548 w 3342807"/>
              <a:gd name="connsiteY1" fmla="*/ 510916 h 2632964"/>
              <a:gd name="connsiteX2" fmla="*/ 1394086 w 3342807"/>
              <a:gd name="connsiteY2" fmla="*/ 2234785 h 2632964"/>
              <a:gd name="connsiteX3" fmla="*/ 1708879 w 3342807"/>
              <a:gd name="connsiteY3" fmla="*/ 16240 h 2632964"/>
              <a:gd name="connsiteX4" fmla="*/ 1918741 w 3342807"/>
              <a:gd name="connsiteY4" fmla="*/ 1185473 h 2632964"/>
              <a:gd name="connsiteX5" fmla="*/ 2173574 w 3342807"/>
              <a:gd name="connsiteY5" fmla="*/ 316044 h 2632964"/>
              <a:gd name="connsiteX6" fmla="*/ 2698230 w 3342807"/>
              <a:gd name="connsiteY6" fmla="*/ 2624529 h 2632964"/>
              <a:gd name="connsiteX7" fmla="*/ 3342807 w 3342807"/>
              <a:gd name="connsiteY7" fmla="*/ 945630 h 263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807" h="2632964">
                <a:moveTo>
                  <a:pt x="0" y="1470286"/>
                </a:moveTo>
                <a:cubicBezTo>
                  <a:pt x="228600" y="926893"/>
                  <a:pt x="457200" y="383500"/>
                  <a:pt x="689548" y="510916"/>
                </a:cubicBezTo>
                <a:cubicBezTo>
                  <a:pt x="921896" y="638332"/>
                  <a:pt x="1224198" y="2317231"/>
                  <a:pt x="1394086" y="2234785"/>
                </a:cubicBezTo>
                <a:cubicBezTo>
                  <a:pt x="1563974" y="2152339"/>
                  <a:pt x="1621437" y="191125"/>
                  <a:pt x="1708879" y="16240"/>
                </a:cubicBezTo>
                <a:cubicBezTo>
                  <a:pt x="1796322" y="-158645"/>
                  <a:pt x="1841292" y="1135506"/>
                  <a:pt x="1918741" y="1185473"/>
                </a:cubicBezTo>
                <a:cubicBezTo>
                  <a:pt x="1996190" y="1235440"/>
                  <a:pt x="2043659" y="76201"/>
                  <a:pt x="2173574" y="316044"/>
                </a:cubicBezTo>
                <a:cubicBezTo>
                  <a:pt x="2303489" y="555887"/>
                  <a:pt x="2503358" y="2519598"/>
                  <a:pt x="2698230" y="2624529"/>
                </a:cubicBezTo>
                <a:cubicBezTo>
                  <a:pt x="2893102" y="2729460"/>
                  <a:pt x="3117954" y="1837545"/>
                  <a:pt x="3342807" y="9456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8E738C-8289-BD44-9235-12DCC4778F23}"/>
              </a:ext>
            </a:extLst>
          </p:cNvPr>
          <p:cNvCxnSpPr>
            <a:cxnSpLocks/>
          </p:cNvCxnSpPr>
          <p:nvPr/>
        </p:nvCxnSpPr>
        <p:spPr>
          <a:xfrm>
            <a:off x="2258295" y="3609922"/>
            <a:ext cx="106517" cy="359879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36940F-C3AB-F240-8BDD-8C4925A2CB89}"/>
              </a:ext>
            </a:extLst>
          </p:cNvPr>
          <p:cNvSpPr txBox="1">
            <a:spLocks/>
          </p:cNvSpPr>
          <p:nvPr/>
        </p:nvSpPr>
        <p:spPr>
          <a:xfrm>
            <a:off x="5511741" y="2906485"/>
            <a:ext cx="6484315" cy="286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iterative method that converges to local optimum.</a:t>
            </a:r>
          </a:p>
          <a:p>
            <a:endParaRPr lang="en-US" dirty="0"/>
          </a:p>
          <a:p>
            <a:r>
              <a:rPr lang="en-US" dirty="0"/>
              <a:t>Converge to global optimum if the function is convex (since there is only one local optimum).</a:t>
            </a:r>
          </a:p>
        </p:txBody>
      </p:sp>
    </p:spTree>
    <p:extLst>
      <p:ext uri="{BB962C8B-B14F-4D97-AF65-F5344CB8AC3E}">
        <p14:creationId xmlns:p14="http://schemas.microsoft.com/office/powerpoint/2010/main" val="3741334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Gradient Descent: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iterative method of the form: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a unit vector, determining the direction of the update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a scalar, determining how much to update</a:t>
                </a:r>
              </a:p>
              <a:p>
                <a:endParaRPr lang="en-US" dirty="0"/>
              </a:p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354B42A-D6B9-8549-A4F5-509F48F5C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933" y="7003838"/>
            <a:ext cx="3185583" cy="10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48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28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Intuition: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that moves towards the “steepest” direction</a:t>
                </a:r>
              </a:p>
              <a:p>
                <a:pPr lvl="1"/>
                <a:r>
                  <a:rPr lang="en-US" dirty="0"/>
                  <a:t>Approaching the minimum faster</a:t>
                </a:r>
              </a:p>
              <a:p>
                <a:endParaRPr lang="en-US" dirty="0"/>
              </a:p>
              <a:p>
                <a:r>
                  <a:rPr lang="en-US" dirty="0"/>
                  <a:t>Taylor’s approximation: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in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Choose unit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should be in the opposite direction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28963"/>
              </a:xfrm>
              <a:blipFill>
                <a:blip r:embed="rId3"/>
                <a:stretch>
                  <a:fillRect l="-965" t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05487" y="4140105"/>
                <a:ext cx="37149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is usually small, so ignore this term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487" y="4140105"/>
                <a:ext cx="3714991" cy="369332"/>
              </a:xfrm>
              <a:prstGeom prst="rect">
                <a:avLst/>
              </a:prstGeom>
              <a:blipFill>
                <a:blip r:embed="rId4"/>
                <a:stretch>
                  <a:fillRect t="-3226" r="-340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7A7EC3-3624-2440-A9CB-7241B49C6CE9}"/>
              </a:ext>
            </a:extLst>
          </p:cNvPr>
          <p:cNvCxnSpPr>
            <a:cxnSpLocks/>
          </p:cNvCxnSpPr>
          <p:nvPr/>
        </p:nvCxnSpPr>
        <p:spPr>
          <a:xfrm>
            <a:off x="8886799" y="3716592"/>
            <a:ext cx="354770" cy="2885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2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276C7C5-4A84-624F-A35B-A7BE62AD7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07" y="2371344"/>
            <a:ext cx="2996173" cy="3267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5A120B-A1B1-EC49-AB61-7E12E8AB3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810" y="2371344"/>
            <a:ext cx="2659557" cy="3267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3BF98-B99A-454D-BE71-C50FC9657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220" y="2371344"/>
            <a:ext cx="3896485" cy="326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Intuition (for convex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closer to the minimum,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is smaller</a:t>
                </a:r>
              </a:p>
              <a:p>
                <a:pPr lvl="2"/>
                <a:r>
                  <a:rPr lang="en-US" sz="2400" dirty="0"/>
                  <a:t>We should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dirty="0"/>
                  <a:t>smaller</a:t>
                </a:r>
              </a:p>
              <a:p>
                <a:pPr lvl="2"/>
                <a:endParaRPr lang="en-US" sz="2400" dirty="0"/>
              </a:p>
              <a:p>
                <a:r>
                  <a:rPr lang="en-US" sz="3200" dirty="0"/>
                  <a:t>Therefore,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d>
                      <m:dPr>
                        <m:begChr m:val="‖"/>
                        <m:endChr m:val="‖"/>
                        <m:ctrlPr>
                          <a:rPr lang="mr-IN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320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2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0439FF-0369-DB49-9B14-CE4B06763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575" y="1630081"/>
            <a:ext cx="2427919" cy="217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8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Them Together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Iterative update rule: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Gradient calculations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sz="1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  <a:blipFill>
                <a:blip r:embed="rId2"/>
                <a:stretch>
                  <a:fillRect l="-1086" t="-3125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C4BBA45-A7AC-BE49-9DF2-CA2A3B4BB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86" y="1437007"/>
            <a:ext cx="2579914" cy="871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82F5A6-E960-B946-9845-93B68B426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786" y="2615101"/>
            <a:ext cx="3234871" cy="54507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971D7F-C96F-EC4F-B107-774C14A833E8}"/>
              </a:ext>
            </a:extLst>
          </p:cNvPr>
          <p:cNvSpPr/>
          <p:nvPr/>
        </p:nvSpPr>
        <p:spPr>
          <a:xfrm>
            <a:off x="8447314" y="1248229"/>
            <a:ext cx="3541486" cy="2068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1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Initialize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6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2800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sz="2800" dirty="0"/>
                  <a:t>Terminate if the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stop conditions </a:t>
                </a:r>
                <a:r>
                  <a:rPr lang="en-US" sz="2800" dirty="0"/>
                  <a:t>are met</a:t>
                </a:r>
              </a:p>
              <a:p>
                <a:r>
                  <a:rPr lang="en-US" dirty="0"/>
                  <a:t>Return the final weights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  <a:blipFill>
                <a:blip r:embed="rId2"/>
                <a:stretch>
                  <a:fillRect l="-1086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FEF5054-EB5E-964A-91C2-E854C67CC85F}"/>
                  </a:ext>
                </a:extLst>
              </p:cNvPr>
              <p:cNvSpPr/>
              <p:nvPr/>
            </p:nvSpPr>
            <p:spPr>
              <a:xfrm>
                <a:off x="6461760" y="5012405"/>
                <a:ext cx="5143566" cy="1229899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learning rate. </a:t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dirty="0">
                    <a:solidFill>
                      <a:schemeClr val="bg1"/>
                    </a:solidFill>
                  </a:rPr>
                  <a:t>A parameter the learner can choose.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FEF5054-EB5E-964A-91C2-E854C67CC8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760" y="5012405"/>
                <a:ext cx="5143566" cy="1229899"/>
              </a:xfrm>
              <a:prstGeom prst="roundRect">
                <a:avLst/>
              </a:prstGeom>
              <a:blipFill>
                <a:blip r:embed="rId3"/>
                <a:stretch>
                  <a:fillRect l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578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D301-425A-D940-96F0-1D8A6083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25604-4892-504C-AE16-AF989D703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Initialization</a:t>
                </a:r>
              </a:p>
              <a:p>
                <a:pPr lvl="1"/>
                <a:r>
                  <a:rPr lang="en-US" dirty="0"/>
                  <a:t>Random initialization is a good idea and a common approach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(we specify the initialization in HW2 mostly for grading purposes)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Stop conditions (a mix of the following criteria)</a:t>
                </a:r>
              </a:p>
              <a:p>
                <a:pPr lvl="1"/>
                <a:r>
                  <a:rPr lang="en-US" dirty="0"/>
                  <a:t>When the </a:t>
                </a:r>
                <a:r>
                  <a:rPr lang="en-US" dirty="0">
                    <a:solidFill>
                      <a:srgbClr val="C00000"/>
                    </a:solidFill>
                  </a:rPr>
                  <a:t>number of iteration </a:t>
                </a:r>
                <a:r>
                  <a:rPr lang="en-US" dirty="0"/>
                  <a:t>exceeds the pre-set threshold</a:t>
                </a:r>
              </a:p>
              <a:p>
                <a:pPr lvl="1"/>
                <a:r>
                  <a:rPr lang="en-US" dirty="0"/>
                  <a:t>When the </a:t>
                </a:r>
                <a:r>
                  <a:rPr lang="en-US" dirty="0">
                    <a:solidFill>
                      <a:srgbClr val="C00000"/>
                    </a:solidFill>
                  </a:rPr>
                  <a:t>improvement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(e.g., 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 is too small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small </a:t>
                </a:r>
                <a:r>
                  <a:rPr lang="en-US" dirty="0"/>
                  <a:t>enough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25604-4892-504C-AE16-AF989D703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315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39D6-AFFB-E643-99C5-569DD5AF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of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958B5C-0471-984A-B3A6-9C63146EA0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Gradient Descent for Logistic Regression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Initialize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lvl="2"/>
                <a:endParaRPr lang="en-US" sz="200" dirty="0"/>
              </a:p>
              <a:p>
                <a:pPr lvl="2"/>
                <a:r>
                  <a:rPr lang="en-US" sz="2400" dirty="0"/>
                  <a:t>Terminate if 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stop conditions </a:t>
                </a:r>
                <a:r>
                  <a:rPr lang="en-US" sz="2400" dirty="0"/>
                  <a:t>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endParaRPr lang="en-US" dirty="0"/>
              </a:p>
              <a:p>
                <a:r>
                  <a:rPr lang="en-US" dirty="0"/>
                  <a:t>Which step requires the most computation?</a:t>
                </a:r>
              </a:p>
              <a:p>
                <a:pPr lvl="1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time complexity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large for big datasets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958B5C-0471-984A-B3A6-9C63146EA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51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7279-AA26-A744-BF7E-3BD78364C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B6D6-79D0-E349-A4DB-529D72CCC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50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Deal with Heavy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466443" cy="466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Speed up the implementation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200" dirty="0"/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Vectorization</a:t>
                </a:r>
                <a:r>
                  <a:rPr lang="en-US" dirty="0"/>
                  <a:t> can make your HW2 running time in </a:t>
                </a:r>
                <a:r>
                  <a:rPr lang="en-US" dirty="0">
                    <a:solidFill>
                      <a:schemeClr val="accent2"/>
                    </a:solidFill>
                  </a:rPr>
                  <a:t>several order of magnitudes </a:t>
                </a:r>
                <a:r>
                  <a:rPr lang="en-US" dirty="0"/>
                  <a:t>faster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Example: </a:t>
                </a:r>
              </a:p>
              <a:p>
                <a:pPr lvl="2"/>
                <a:r>
                  <a:rPr lang="en-US" sz="2400" dirty="0"/>
                  <a:t>Given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, want to calculate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Using for loop:</a:t>
                </a:r>
              </a:p>
              <a:p>
                <a:pPr lvl="3"/>
                <a:r>
                  <a:rPr lang="en-US" sz="2400" dirty="0"/>
                  <a:t>Loop from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n=1</a:t>
                </a:r>
                <a:r>
                  <a:rPr lang="en-US" sz="2400" dirty="0"/>
                  <a:t> to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N</a:t>
                </a:r>
                <a:r>
                  <a:rPr lang="en-US" sz="2400" dirty="0"/>
                  <a:t>,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Vectorized method:</a:t>
                </a:r>
              </a:p>
              <a:p>
                <a:pPr lvl="3"/>
                <a:r>
                  <a:rPr lang="en-US" sz="2400" dirty="0"/>
                  <a:t>Using </a:t>
                </a:r>
                <a:r>
                  <a:rPr lang="en-US" sz="2400" dirty="0" err="1"/>
                  <a:t>numpy</a:t>
                </a:r>
                <a:r>
                  <a:rPr lang="en-US" sz="2400" dirty="0"/>
                  <a:t> library:  </a:t>
                </a:r>
                <a:r>
                  <a:rPr lang="en-US" sz="2400" dirty="0" err="1"/>
                  <a:t>np.exp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3"/>
                <a:endParaRPr lang="en-US" dirty="0"/>
              </a:p>
              <a:p>
                <a:pPr lvl="1"/>
                <a:r>
                  <a:rPr lang="en-US" dirty="0"/>
                  <a:t>Why? Matrix operations are optimized in a low level using </a:t>
                </a:r>
                <a:r>
                  <a:rPr lang="en-US" dirty="0" err="1"/>
                  <a:t>numpy</a:t>
                </a:r>
                <a:r>
                  <a:rPr lang="en-US" dirty="0"/>
                  <a:t> operations (or other scientific computing libraries). </a:t>
                </a:r>
              </a:p>
              <a:p>
                <a:pPr lvl="2"/>
                <a:r>
                  <a:rPr lang="en-US" dirty="0"/>
                  <a:t>Try to replace loops with </a:t>
                </a:r>
                <a:r>
                  <a:rPr lang="en-US" dirty="0" err="1"/>
                  <a:t>numpy</a:t>
                </a:r>
                <a:r>
                  <a:rPr lang="en-US" dirty="0"/>
                  <a:t> matrix operations in your HW2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466443" cy="4667251"/>
              </a:xfrm>
              <a:blipFill>
                <a:blip r:embed="rId3"/>
                <a:stretch>
                  <a:fillRect l="-885" t="-10569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07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Deal with Heavy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466443" cy="51705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Speed up the implementation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200" dirty="0"/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Vectorization</a:t>
                </a:r>
                <a:r>
                  <a:rPr lang="en-US" dirty="0"/>
                  <a:t> can make your HW2 running time in </a:t>
                </a:r>
                <a:r>
                  <a:rPr lang="en-US" dirty="0">
                    <a:solidFill>
                      <a:schemeClr val="accent2"/>
                    </a:solidFill>
                  </a:rPr>
                  <a:t>several order of magnitudes </a:t>
                </a:r>
                <a:r>
                  <a:rPr lang="en-US" dirty="0"/>
                  <a:t>faster</a:t>
                </a:r>
              </a:p>
              <a:p>
                <a:endParaRPr lang="en-US" dirty="0"/>
              </a:p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”in expectation”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 the point-wise error caused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Observe that</a:t>
                </a:r>
              </a:p>
              <a:p>
                <a:pPr lvl="2"/>
                <a:endParaRPr lang="en-US" sz="2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b="0" dirty="0"/>
                  <a:t> </a:t>
                </a:r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endParaRPr lang="en-US" sz="2400" b="0" dirty="0"/>
              </a:p>
              <a:p>
                <a:pPr lvl="2"/>
                <a:endParaRPr lang="en-US" sz="2400" dirty="0"/>
              </a:p>
              <a:p>
                <a:pPr lvl="2"/>
                <a:r>
                  <a:rPr lang="en-US" sz="2400" dirty="0"/>
                  <a:t>Draw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uniformly at random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466443" cy="5170599"/>
              </a:xfrm>
              <a:blipFill>
                <a:blip r:embed="rId3"/>
                <a:stretch>
                  <a:fillRect l="-885" t="-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6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18476-D213-CB4A-9924-857D58EC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03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Stochastic</a:t>
            </a:r>
            <a:r>
              <a:rPr lang="en-US" dirty="0"/>
              <a:t> Gradient Descent (SGD)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71650"/>
                <a:ext cx="10891838" cy="5086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sz="2400" dirty="0">
                    <a:solidFill>
                      <a:srgbClr val="C00000"/>
                    </a:solidFill>
                  </a:rPr>
                  <a:t>Randomly choose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600" dirty="0"/>
              </a:p>
              <a:p>
                <a:pPr lvl="2"/>
                <a:r>
                  <a:rPr lang="en-US" sz="2400" dirty="0"/>
                  <a:t>Terminate if the stop conditions 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SGD is doing the same thing as GD </a:t>
                </a:r>
                <a:r>
                  <a:rPr lang="en-US" b="1" dirty="0"/>
                  <a:t>in expectation</a:t>
                </a:r>
              </a:p>
              <a:p>
                <a:pPr lvl="2"/>
                <a:r>
                  <a:rPr lang="en-US" dirty="0">
                    <a:solidFill>
                      <a:srgbClr val="00B050"/>
                    </a:solidFill>
                  </a:rPr>
                  <a:t>More efficient (scale to large dataset), suitable for online data, helps escaping local min, etc.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Noisier, harder to define stop criteria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71650"/>
                <a:ext cx="10891838" cy="5086350"/>
              </a:xfrm>
              <a:blipFill>
                <a:blip r:embed="rId2"/>
                <a:stretch>
                  <a:fillRect l="-931" t="-1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53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BF35-7311-F342-B5B0-0E3BF22A8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68285E-0DAB-F349-919C-599B92219F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3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GD: Computationally heavy, stable updates</a:t>
                </a:r>
              </a:p>
              <a:p>
                <a:r>
                  <a:rPr lang="en-US" dirty="0"/>
                  <a:t>SGD: Computationally light, noisy updates</a:t>
                </a:r>
              </a:p>
              <a:p>
                <a:endParaRPr lang="en-US" dirty="0"/>
              </a:p>
              <a:p>
                <a:r>
                  <a:rPr lang="en-US" dirty="0"/>
                  <a:t>Middle ground: Mini-Batch Gradient Descent</a:t>
                </a:r>
              </a:p>
              <a:p>
                <a:pPr lvl="1"/>
                <a:r>
                  <a:rPr lang="en-US" dirty="0"/>
                  <a:t>In each iteration, randomly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Update rule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Side note about HW2</a:t>
                </a:r>
              </a:p>
              <a:p>
                <a:pPr lvl="1"/>
                <a:r>
                  <a:rPr lang="en-US" dirty="0"/>
                  <a:t>Please report your results on GD (non-stochastic version)</a:t>
                </a:r>
              </a:p>
              <a:p>
                <a:pPr lvl="2"/>
                <a:r>
                  <a:rPr lang="en-US" dirty="0"/>
                  <a:t>You should feel free to play around with SGD or mini-batch on your own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68285E-0DAB-F349-919C-599B92219F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3775"/>
              </a:xfrm>
              <a:blipFill>
                <a:blip r:embed="rId2"/>
                <a:stretch>
                  <a:fillRect l="-1086" t="-2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59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FE894-ED1D-594F-847B-A41620C00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63EC-3F39-0F40-9091-2EC2F4B36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67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0FAF-FACB-B647-8F40-3180B39E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Linear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BC33D-5EBF-DE4B-BCB2-44B5A3BB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41" y="2176899"/>
            <a:ext cx="4003241" cy="382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2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2CC68-4803-744A-936C-FA8BCB0B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D9535-1691-4141-8B15-DE2DCC55A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460" y="2298767"/>
            <a:ext cx="2890838" cy="271578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4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Find a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that maps data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 to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</a:t>
                </a:r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7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5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>
                    <a:solidFill>
                      <a:schemeClr val="accent1"/>
                    </a:solidFill>
                  </a:rPr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Algorithm: 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Focus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D6AA3AC-71EA-854D-8EB1-F5E5E21A6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7822443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D6AA3AC-71EA-854D-8EB1-F5E5E21A6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7822443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111111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111111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205405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205405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313889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313889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D276B3-AEB2-8F45-BDBB-B3B12C0724E0}"/>
              </a:ext>
            </a:extLst>
          </p:cNvPr>
          <p:cNvCxnSpPr>
            <a:cxnSpLocks/>
          </p:cNvCxnSpPr>
          <p:nvPr/>
        </p:nvCxnSpPr>
        <p:spPr>
          <a:xfrm>
            <a:off x="9570720" y="4164157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EB21B4-DB94-3F43-9498-3AE466310398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EB21B4-DB94-3F43-9498-3AE466310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46EA58A-8741-6F43-80D2-781C5DAA0CCF}"/>
              </a:ext>
            </a:extLst>
          </p:cNvPr>
          <p:cNvSpPr txBox="1"/>
          <p:nvPr/>
        </p:nvSpPr>
        <p:spPr>
          <a:xfrm>
            <a:off x="9991344" y="2440893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Credit Card Example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76A862-F7D1-AB41-BC10-1FB528DA0C15}"/>
              </a:ext>
            </a:extLst>
          </p:cNvPr>
          <p:cNvSpPr txBox="1"/>
          <p:nvPr/>
        </p:nvSpPr>
        <p:spPr>
          <a:xfrm>
            <a:off x="9991344" y="2893829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 or not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3C5D2-C48B-0C44-8A6F-0F1936250079}"/>
              </a:ext>
            </a:extLst>
          </p:cNvPr>
          <p:cNvSpPr txBox="1"/>
          <p:nvPr/>
        </p:nvSpPr>
        <p:spPr>
          <a:xfrm>
            <a:off x="9991344" y="3366576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D49541-1E2A-9A41-AFEB-4BE9DBAF45AD}"/>
              </a:ext>
            </a:extLst>
          </p:cNvPr>
          <p:cNvSpPr txBox="1"/>
          <p:nvPr/>
        </p:nvSpPr>
        <p:spPr>
          <a:xfrm>
            <a:off x="9991343" y="3803520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default</a:t>
            </a:r>
          </a:p>
        </p:txBody>
      </p:sp>
    </p:spTree>
    <p:extLst>
      <p:ext uri="{BB962C8B-B14F-4D97-AF65-F5344CB8AC3E}">
        <p14:creationId xmlns:p14="http://schemas.microsoft.com/office/powerpoint/2010/main" val="188942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Learn a linear classifier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701" y="2418036"/>
            <a:ext cx="2500543" cy="2470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4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E047301-B228-B649-9E76-864BCD084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F3A576-7220-D34F-83EB-658F7E1C64A8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6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7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8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113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>
            <a:cxnSpLocks/>
          </p:cNvCxnSpPr>
          <p:nvPr/>
        </p:nvCxnSpPr>
        <p:spPr>
          <a:xfrm flipH="1">
            <a:off x="4792133" y="4163983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Transform the learned hypothesis back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829" y="2753520"/>
            <a:ext cx="2310681" cy="2283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FFF1A1-04B0-7543-BDAB-19367F9B5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918" y="2753519"/>
            <a:ext cx="2418612" cy="2413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7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F3E024-0E6F-BC43-9C6C-B2386789B71F}"/>
              </a:ext>
            </a:extLst>
          </p:cNvPr>
          <p:cNvCxnSpPr>
            <a:cxnSpLocks/>
          </p:cNvCxnSpPr>
          <p:nvPr/>
        </p:nvCxnSpPr>
        <p:spPr>
          <a:xfrm flipH="1">
            <a:off x="4792133" y="6291487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/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  <a:blipFill>
                <a:blip r:embed="rId8"/>
                <a:stretch>
                  <a:fillRect t="-15152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98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E623-486B-8F44-83BB-FE3D46D8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629DD-ED6C-0B43-9B66-D039ED35A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9" y="1519539"/>
            <a:ext cx="2412017" cy="2306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57EEA-7FF5-6C49-B770-8BD4D7ED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003" y="1519539"/>
            <a:ext cx="2454879" cy="23062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D0F94E-0FA0-5D4A-BFFD-4AC326DE1F91}"/>
              </a:ext>
            </a:extLst>
          </p:cNvPr>
          <p:cNvCxnSpPr>
            <a:cxnSpLocks/>
          </p:cNvCxnSpPr>
          <p:nvPr/>
        </p:nvCxnSpPr>
        <p:spPr>
          <a:xfrm>
            <a:off x="8568039" y="3883129"/>
            <a:ext cx="0" cy="699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/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blipFill>
                <a:blip r:embed="rId4"/>
                <a:stretch>
                  <a:fillRect t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3E1D994-1B57-9042-9203-04339C557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92" y="4582320"/>
            <a:ext cx="2177894" cy="2152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/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7F52D3-2280-F448-9022-8BC2BDA20B86}"/>
              </a:ext>
            </a:extLst>
          </p:cNvPr>
          <p:cNvCxnSpPr>
            <a:cxnSpLocks/>
          </p:cNvCxnSpPr>
          <p:nvPr/>
        </p:nvCxnSpPr>
        <p:spPr>
          <a:xfrm>
            <a:off x="4884163" y="2729809"/>
            <a:ext cx="22523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9C3166-C6FE-2A46-B11D-0077134C2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5939" y="4569270"/>
            <a:ext cx="2156416" cy="21521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A366C7-DAFA-E64B-AB1C-269ADF78CC26}"/>
              </a:ext>
            </a:extLst>
          </p:cNvPr>
          <p:cNvCxnSpPr>
            <a:cxnSpLocks/>
          </p:cNvCxnSpPr>
          <p:nvPr/>
        </p:nvCxnSpPr>
        <p:spPr>
          <a:xfrm flipH="1">
            <a:off x="4884163" y="5740534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/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200" dirty="0">
                    <a:solidFill>
                      <a:schemeClr val="accent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  <a:blipFill>
                <a:blip r:embed="rId8"/>
                <a:stretch>
                  <a:fillRect t="-5797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726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DFE4-DDD7-DE45-BB41-60F434A1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Nonlinear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Fact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(We’ll prove this later)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b="0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d+1</a:t>
                </a:r>
                <a:endParaRPr lang="en-US" dirty="0"/>
              </a:p>
              <a:p>
                <a:r>
                  <a:rPr lang="en-US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(usually treated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Careful: Non-linear transform might lead to ”nonsense” behavior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CAB6AD7-5AB3-144B-9962-442B033F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12" y="5349169"/>
            <a:ext cx="3414722" cy="150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6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2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D3766A-947F-B647-BC7C-64435BD04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950" y="3517228"/>
            <a:ext cx="2081226" cy="2101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82A454-C7FF-7B49-8CC0-C224BDF07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718" y="5619061"/>
            <a:ext cx="2910841" cy="1238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48535-3FDC-9E44-8649-D08048CC9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1761" y="1396908"/>
            <a:ext cx="2290517" cy="207433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CF8852-32D2-074A-B6FE-81F04377C75A}"/>
              </a:ext>
            </a:extLst>
          </p:cNvPr>
          <p:cNvCxnSpPr>
            <a:cxnSpLocks/>
          </p:cNvCxnSpPr>
          <p:nvPr/>
        </p:nvCxnSpPr>
        <p:spPr>
          <a:xfrm>
            <a:off x="3772510" y="4391366"/>
            <a:ext cx="174491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779CC51D-95AA-DE4D-AE79-F27B85191BA7}"/>
              </a:ext>
            </a:extLst>
          </p:cNvPr>
          <p:cNvSpPr/>
          <p:nvPr/>
        </p:nvSpPr>
        <p:spPr>
          <a:xfrm>
            <a:off x="5827589" y="2389558"/>
            <a:ext cx="1319107" cy="3979334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69C18-FCE0-9946-A8BA-DB34BDC79E52}"/>
              </a:ext>
            </a:extLst>
          </p:cNvPr>
          <p:cNvSpPr txBox="1"/>
          <p:nvPr/>
        </p:nvSpPr>
        <p:spPr>
          <a:xfrm>
            <a:off x="838200" y="5989161"/>
            <a:ext cx="4499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Something Seems Wrong!</a:t>
            </a:r>
          </a:p>
        </p:txBody>
      </p:sp>
    </p:spTree>
    <p:extLst>
      <p:ext uri="{BB962C8B-B14F-4D97-AF65-F5344CB8AC3E}">
        <p14:creationId xmlns:p14="http://schemas.microsoft.com/office/powerpoint/2010/main" val="29541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Must</a:t>
                </a:r>
                <a:r>
                  <a:rPr lang="en-US" dirty="0"/>
                  <a:t>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b="1" dirty="0">
                    <a:solidFill>
                      <a:srgbClr val="C00000"/>
                    </a:solidFill>
                  </a:rPr>
                  <a:t>BEFORE</a:t>
                </a:r>
                <a:r>
                  <a:rPr lang="en-US" dirty="0"/>
                  <a:t> looking at the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Otherwise, you are doing “data snooping”</a:t>
                </a:r>
              </a:p>
              <a:p>
                <a:r>
                  <a:rPr lang="en-US" dirty="0"/>
                  <a:t>The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as large as anything your brain can think of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2560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Before Seeing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Rely on domain knowledge (feature engineering)</a:t>
                </a:r>
              </a:p>
              <a:p>
                <a:pPr lvl="1"/>
                <a:r>
                  <a:rPr lang="en-US" dirty="0"/>
                  <a:t>Handwriting digit recognition example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Use common sets of feature transformation</a:t>
                </a:r>
              </a:p>
              <a:p>
                <a:pPr lvl="1"/>
                <a:r>
                  <a:rPr lang="en-US" sz="2200" dirty="0"/>
                  <a:t>Polynomial transformation</a:t>
                </a:r>
              </a:p>
              <a:p>
                <a:pPr lvl="1"/>
                <a:r>
                  <a:rPr lang="en-US" sz="2200" dirty="0"/>
                  <a:t>2nd order Polynomial transformation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200" dirty="0"/>
                  <a:t>Pros:  more powerful (contains circle, ellipse, hyperbola, </a:t>
                </a:r>
                <a:r>
                  <a:rPr lang="en-US" sz="2200" dirty="0" err="1"/>
                  <a:t>etc</a:t>
                </a:r>
                <a:r>
                  <a:rPr lang="en-US" sz="2200" dirty="0"/>
                  <a:t>)</a:t>
                </a:r>
              </a:p>
              <a:p>
                <a:pPr lvl="2"/>
                <a:r>
                  <a:rPr lang="en-US" sz="2200" dirty="0"/>
                  <a:t>Cons:  2-d =&gt; 5-d</a:t>
                </a:r>
              </a:p>
              <a:p>
                <a:pPr lvl="3"/>
                <a:r>
                  <a:rPr lang="en-US" sz="2200" dirty="0"/>
                  <a:t>More computation/storage</a:t>
                </a:r>
              </a:p>
              <a:p>
                <a:pPr lvl="3"/>
                <a:r>
                  <a:rPr lang="en-US" sz="2200" dirty="0"/>
                  <a:t>Worse generalization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C3A230D-7B86-2748-BA98-BD057814EE4C}"/>
              </a:ext>
            </a:extLst>
          </p:cNvPr>
          <p:cNvSpPr/>
          <p:nvPr/>
        </p:nvSpPr>
        <p:spPr>
          <a:xfrm>
            <a:off x="6096000" y="5747808"/>
            <a:ext cx="4865764" cy="7450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VC dimension of d-dim perceptron is d+1</a:t>
            </a:r>
          </a:p>
        </p:txBody>
      </p:sp>
    </p:spTree>
    <p:extLst>
      <p:ext uri="{BB962C8B-B14F-4D97-AF65-F5344CB8AC3E}">
        <p14:creationId xmlns:p14="http://schemas.microsoft.com/office/powerpoint/2010/main" val="30659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7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236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503F-3B44-BA46-A373-F64E27CD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</p:spPr>
        <p:txBody>
          <a:bodyPr>
            <a:normAutofit/>
          </a:bodyPr>
          <a:lstStyle/>
          <a:p>
            <a:r>
              <a:rPr lang="en-US" dirty="0"/>
              <a:t>Linear Classification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73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Data is linearly separable</a:t>
                </a:r>
              </a:p>
              <a:p>
                <a:pPr lvl="1"/>
                <a:r>
                  <a:rPr lang="en-US" dirty="0"/>
                  <a:t>Run PLA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Data is not linearly separable</a:t>
                </a:r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NP hard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pPr lvl="1"/>
                <a:r>
                  <a:rPr lang="en-US" dirty="0"/>
                  <a:t>Engineering the features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(e.g., handwritten digits)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More discussion later in the semester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7393"/>
              </a:xfrm>
              <a:blipFill>
                <a:blip r:embed="rId2"/>
                <a:stretch>
                  <a:fillRect l="-965" t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A194641-B884-ED45-9859-F8D4E14D4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176" y="1037063"/>
            <a:ext cx="2257310" cy="22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3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8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D9A53-DEE3-DF48-8DF9-3C6D6CB15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762" y="3003994"/>
            <a:ext cx="4386038" cy="33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6202391-90FA-274F-88DF-5A3A5CBC5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452" y="1489740"/>
            <a:ext cx="4567468" cy="19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0F31-D0AA-2A4B-B2E6-DC5A3581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“Algorithm”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There is a closed-form solution for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Closed-form solution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convex; you can check the second derivate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One-step algorithm</a:t>
                </a:r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Construct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chemeClr val="accent1"/>
                    </a:solidFill>
                  </a:rPr>
                  <a:t>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2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(Assume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is invertible)</a:t>
                </a:r>
                <a:endParaRPr lang="en-US" sz="22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36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368744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18952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2798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18015</TotalTime>
  <Words>2721</Words>
  <Application>Microsoft Macintosh PowerPoint</Application>
  <PresentationFormat>Widescreen</PresentationFormat>
  <Paragraphs>459</Paragraphs>
  <Slides>51</Slides>
  <Notes>0</Notes>
  <HiddenSlides>15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Linear Models</vt:lpstr>
      <vt:lpstr>Linear Classification (Perceptron)</vt:lpstr>
      <vt:lpstr>Linear Regression</vt:lpstr>
      <vt:lpstr>Linear Regression “Algorithm”</vt:lpstr>
      <vt:lpstr>Today’s Lecture</vt:lpstr>
      <vt:lpstr>Logistic Regression</vt:lpstr>
      <vt:lpstr>Logistic Regression: Predicting a Probability</vt:lpstr>
      <vt:lpstr>Logistic Regression: Predicting a Probability</vt:lpstr>
      <vt:lpstr>What Kind of Dataset do We Get?</vt:lpstr>
      <vt:lpstr>Error Measure: Quantifying g≈f</vt:lpstr>
      <vt:lpstr>Cross Entropy Error</vt:lpstr>
      <vt:lpstr> Minimizing Cross Entropy Error    Maximizing Likelihood</vt:lpstr>
      <vt:lpstr>Maximum Likelihood Estimation</vt:lpstr>
      <vt:lpstr>Write Down the Likelihood</vt:lpstr>
      <vt:lpstr>Maximum Likelihood</vt:lpstr>
      <vt:lpstr>Maximum Likelihood</vt:lpstr>
      <vt:lpstr>Cross Entropy Error</vt:lpstr>
      <vt:lpstr>Using Logistic Regression for Classification</vt:lpstr>
      <vt:lpstr>Gradient Descent</vt:lpstr>
      <vt:lpstr>Gradient Descent</vt:lpstr>
      <vt:lpstr>Gradient Descent: Minimizing E_in (w ⃗)</vt:lpstr>
      <vt:lpstr>Choosing v ⃗_t in w ⃗(t+1)←w ⃗(t)+η_t v ⃗_t</vt:lpstr>
      <vt:lpstr>Choosing η_t in w ⃗(t+1)←w ⃗(t)+η_t v ⃗_t</vt:lpstr>
      <vt:lpstr>Choosing η_t in w ⃗(t+1)←w ⃗(t)+η_t v ⃗_t</vt:lpstr>
      <vt:lpstr>Putting Them Together</vt:lpstr>
      <vt:lpstr>Gradient Descent for Logistic Regression</vt:lpstr>
      <vt:lpstr>Gradient Descent for Logistic Regression</vt:lpstr>
      <vt:lpstr>Computation of Gradient Descent</vt:lpstr>
      <vt:lpstr>Stochastic Gradient Descent</vt:lpstr>
      <vt:lpstr>Deal with Heavy Computation of ∇_w ⃗  E_in (w ⃗ )</vt:lpstr>
      <vt:lpstr>Deal with Heavy Computation of ∇_w ⃗  E_in (w ⃗ )</vt:lpstr>
      <vt:lpstr>Stochastic Gradient Descent (SGD)</vt:lpstr>
      <vt:lpstr>Mini-Batch Gradient Descent</vt:lpstr>
      <vt:lpstr>Non-Linear Transformation</vt:lpstr>
      <vt:lpstr>Limitations of Linear Models</vt:lpstr>
      <vt:lpstr>Using Non-Linear Transformations</vt:lpstr>
      <vt:lpstr>Using Non-Linear Transformations</vt:lpstr>
      <vt:lpstr>Using Non-Linear Transformations</vt:lpstr>
      <vt:lpstr>Nonlinear Transformation</vt:lpstr>
      <vt:lpstr>Generalization of Nonlinear Transformation</vt:lpstr>
      <vt:lpstr>How to Choose Feature Transform Φ </vt:lpstr>
      <vt:lpstr>How to Choose Feature Transform Φ </vt:lpstr>
      <vt:lpstr>Must choose Φ  BEFORE looking at the data</vt:lpstr>
      <vt:lpstr>Choose Φ Before Seeing Data</vt:lpstr>
      <vt:lpstr>Q-th Order Polynomial Transform</vt:lpstr>
      <vt:lpstr>Q-th Order Polynomial Transform</vt:lpstr>
      <vt:lpstr>Structural Hypothesis Sets</vt:lpstr>
      <vt:lpstr>Structural Hypothesis 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2045</cp:revision>
  <cp:lastPrinted>2020-02-06T16:21:13Z</cp:lastPrinted>
  <dcterms:created xsi:type="dcterms:W3CDTF">2017-08-24T15:35:37Z</dcterms:created>
  <dcterms:modified xsi:type="dcterms:W3CDTF">2022-09-22T23:45:31Z</dcterms:modified>
</cp:coreProperties>
</file>